
<file path=[Content_Types].xml><?xml version="1.0" encoding="utf-8"?>
<Types xmlns="http://schemas.openxmlformats.org/package/2006/content-types">
  <Default Extension="png" ContentType="image/png"/>
  <Default Extension="jpeg" ContentType="image/jpeg"/>
  <Default Extension="m4a" ContentType="audio/mp4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0" r:id="rId3"/>
    <p:sldId id="261" r:id="rId4"/>
    <p:sldId id="263" r:id="rId5"/>
    <p:sldId id="262" r:id="rId6"/>
    <p:sldId id="257" r:id="rId7"/>
    <p:sldId id="258" r:id="rId8"/>
    <p:sldId id="259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8" d="100"/>
          <a:sy n="118" d="100"/>
        </p:scale>
        <p:origin x="25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4/8/2017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385828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5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4/8/2017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4/8/2017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4/8/2017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4/8/2017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4/8/2017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4/8/2017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4/8/2017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4/8/2017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alpha val="7000"/>
                </a:schemeClr>
              </a:gs>
              <a:gs pos="69000">
                <a:schemeClr val="accent1">
                  <a:lumMod val="60000"/>
                  <a:lumOff val="40000"/>
                  <a:alpha val="0"/>
                </a:schemeClr>
              </a:gs>
              <a:gs pos="36000">
                <a:schemeClr val="accent1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13"/>
          <a:stretch/>
        </p:blipFill>
        <p:spPr>
          <a:xfrm>
            <a:off x="8000197" y="0"/>
            <a:ext cx="1603387" cy="1143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199"/>
          <a:stretch/>
        </p:blipFill>
        <p:spPr>
          <a:xfrm>
            <a:off x="8609012" y="6092866"/>
            <a:ext cx="993734" cy="765134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4/8/2017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6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6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Basics of DHCP: Cisco Lab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1250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166"/>
    </mc:Choice>
    <mc:Fallback>
      <p:transition spd="slow" advTm="81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Excluding Addresses From the Pool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Done in global configuration mode</a:t>
            </a:r>
          </a:p>
          <a:p>
            <a:r>
              <a:rPr lang="en-US" dirty="0" smtClean="0"/>
              <a:t>Excludes a range of IP address from the pool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7" t="11600" r="1" b="20254"/>
          <a:stretch/>
        </p:blipFill>
        <p:spPr>
          <a:xfrm>
            <a:off x="1814357" y="3640860"/>
            <a:ext cx="7068229" cy="824460"/>
          </a:xfrm>
          <a:prstGeom prst="rect">
            <a:avLst/>
          </a:prstGeom>
        </p:spPr>
      </p:pic>
      <p:pic>
        <p:nvPicPr>
          <p:cNvPr id="17" name="Audio 1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32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8026"/>
    </mc:Choice>
    <mc:Fallback>
      <p:transition spd="slow" advTm="380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 DHCP Pool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Creates a pool of addresses for the server to lease</a:t>
            </a:r>
          </a:p>
          <a:p>
            <a:r>
              <a:rPr lang="en-US" dirty="0" smtClean="0"/>
              <a:t>Required parameters</a:t>
            </a:r>
            <a:endParaRPr lang="en-US" dirty="0"/>
          </a:p>
          <a:p>
            <a:pPr lvl="1"/>
            <a:r>
              <a:rPr lang="en-US" dirty="0" smtClean="0"/>
              <a:t>Network number</a:t>
            </a:r>
          </a:p>
          <a:p>
            <a:pPr lvl="1"/>
            <a:r>
              <a:rPr lang="en-US" dirty="0" smtClean="0"/>
              <a:t>Subnet mask</a:t>
            </a:r>
          </a:p>
          <a:p>
            <a:pPr lvl="1"/>
            <a:r>
              <a:rPr lang="en-US" dirty="0" smtClean="0"/>
              <a:t>Default gateway</a:t>
            </a:r>
          </a:p>
          <a:p>
            <a:pPr lvl="1"/>
            <a:r>
              <a:rPr lang="en-US" dirty="0" smtClean="0"/>
              <a:t>DNS server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13279"/>
          <a:stretch/>
        </p:blipFill>
        <p:spPr>
          <a:xfrm>
            <a:off x="2037550" y="4794413"/>
            <a:ext cx="7078063" cy="1453988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6394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5026"/>
    </mc:Choice>
    <mc:Fallback>
      <p:transition spd="slow" advTm="450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Assigning a DHCP Address to an Interface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Done in interface configuration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9914" y="3526683"/>
            <a:ext cx="7097115" cy="1247949"/>
          </a:xfrm>
          <a:prstGeom prst="rect">
            <a:avLst/>
          </a:prstGeom>
        </p:spPr>
      </p:pic>
      <p:sp>
        <p:nvSpPr>
          <p:cNvPr id="5" name="Left Arrow 4"/>
          <p:cNvSpPr/>
          <p:nvPr/>
        </p:nvSpPr>
        <p:spPr>
          <a:xfrm>
            <a:off x="5348471" y="4421085"/>
            <a:ext cx="922492" cy="102363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3794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509"/>
    </mc:Choice>
    <mc:Fallback>
      <p:transition spd="slow" advTm="175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Verifying DHCP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1493"/>
          <a:stretch/>
        </p:blipFill>
        <p:spPr>
          <a:xfrm>
            <a:off x="1103684" y="1853248"/>
            <a:ext cx="8947150" cy="286762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174" y="4906223"/>
            <a:ext cx="8564170" cy="1495634"/>
          </a:xfrm>
          <a:prstGeom prst="rect">
            <a:avLst/>
          </a:prstGeom>
        </p:spPr>
      </p:pic>
      <p:sp>
        <p:nvSpPr>
          <p:cNvPr id="6" name="Left Arrow 5"/>
          <p:cNvSpPr/>
          <p:nvPr/>
        </p:nvSpPr>
        <p:spPr>
          <a:xfrm>
            <a:off x="4008120" y="5166360"/>
            <a:ext cx="975360" cy="1143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Left Arrow 6"/>
          <p:cNvSpPr/>
          <p:nvPr/>
        </p:nvSpPr>
        <p:spPr>
          <a:xfrm>
            <a:off x="3413760" y="2113385"/>
            <a:ext cx="975360" cy="1143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Audio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450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456"/>
    </mc:Choice>
    <mc:Fallback>
      <p:transition spd="slow" advTm="254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Lab: Topology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525" t="40959" r="6960" b="10039"/>
          <a:stretch/>
        </p:blipFill>
        <p:spPr>
          <a:xfrm>
            <a:off x="646111" y="1639311"/>
            <a:ext cx="3246158" cy="4211232"/>
          </a:xfrm>
        </p:spPr>
      </p:pic>
      <p:sp>
        <p:nvSpPr>
          <p:cNvPr id="5" name="TextBox 4"/>
          <p:cNvSpPr txBox="1"/>
          <p:nvPr/>
        </p:nvSpPr>
        <p:spPr>
          <a:xfrm>
            <a:off x="2269190" y="2273862"/>
            <a:ext cx="148790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 smtClean="0">
                <a:solidFill>
                  <a:srgbClr val="FF0000"/>
                </a:solidFill>
              </a:rPr>
              <a:t>GigabitEthernet0/0</a:t>
            </a:r>
            <a:endParaRPr lang="en-US" sz="1100" b="1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9190" y="3440364"/>
            <a:ext cx="148790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 smtClean="0">
                <a:solidFill>
                  <a:srgbClr val="FF0000"/>
                </a:solidFill>
              </a:rPr>
              <a:t>GigabitEthernet0/1</a:t>
            </a:r>
            <a:endParaRPr lang="en-US" sz="1100" b="1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17656" y="3953077"/>
            <a:ext cx="123944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 smtClean="0">
                <a:solidFill>
                  <a:srgbClr val="FF0000"/>
                </a:solidFill>
              </a:rPr>
              <a:t>FastEthernet0/2</a:t>
            </a:r>
            <a:endParaRPr lang="en-US" sz="1100" b="1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20914" y="3953077"/>
            <a:ext cx="123944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 smtClean="0">
                <a:solidFill>
                  <a:srgbClr val="FF0000"/>
                </a:solidFill>
              </a:rPr>
              <a:t>FastEthernet0/1</a:t>
            </a:r>
            <a:endParaRPr lang="en-US" sz="1100" b="1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04297" y="4514648"/>
            <a:ext cx="43633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 smtClean="0">
                <a:solidFill>
                  <a:srgbClr val="FF0000"/>
                </a:solidFill>
              </a:rPr>
              <a:t>NIC</a:t>
            </a:r>
            <a:endParaRPr lang="en-US" sz="1100" b="1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094274" y="4514648"/>
            <a:ext cx="43633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 smtClean="0">
                <a:solidFill>
                  <a:srgbClr val="FF0000"/>
                </a:solidFill>
              </a:rPr>
              <a:t>NIC</a:t>
            </a:r>
            <a:endParaRPr lang="en-US" sz="1100" b="1" dirty="0">
              <a:solidFill>
                <a:srgbClr val="FF0000"/>
              </a:solidFill>
            </a:endParaRPr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8014813"/>
              </p:ext>
            </p:extLst>
          </p:nvPr>
        </p:nvGraphicFramePr>
        <p:xfrm>
          <a:off x="4063995" y="1639311"/>
          <a:ext cx="6714596" cy="28114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8649"/>
                <a:gridCol w="1678649"/>
                <a:gridCol w="1678649"/>
                <a:gridCol w="1678649"/>
              </a:tblGrid>
              <a:tr h="542841">
                <a:tc>
                  <a:txBody>
                    <a:bodyPr/>
                    <a:lstStyle/>
                    <a:p>
                      <a:r>
                        <a:rPr lang="en-US" dirty="0" smtClean="0"/>
                        <a:t>Device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Interface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IP Address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Subnet</a:t>
                      </a:r>
                      <a:endParaRPr lang="en-US" dirty="0"/>
                    </a:p>
                  </a:txBody>
                  <a:tcPr/>
                </a:tc>
              </a:tr>
              <a:tr h="542841">
                <a:tc>
                  <a:txBody>
                    <a:bodyPr/>
                    <a:lstStyle/>
                    <a:p>
                      <a:r>
                        <a:rPr lang="en-US" dirty="0" smtClean="0"/>
                        <a:t>R1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G0/0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192.168.1.1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255.255.255.0</a:t>
                      </a:r>
                      <a:endParaRPr lang="en-US" dirty="0"/>
                    </a:p>
                  </a:txBody>
                  <a:tcPr/>
                </a:tc>
              </a:tr>
              <a:tr h="542841">
                <a:tc>
                  <a:txBody>
                    <a:bodyPr/>
                    <a:lstStyle/>
                    <a:p>
                      <a:r>
                        <a:rPr lang="en-US" dirty="0" smtClean="0"/>
                        <a:t>S1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Vlan</a:t>
                      </a:r>
                      <a:r>
                        <a:rPr lang="en-US" dirty="0" smtClean="0"/>
                        <a:t> 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DHCP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542841">
                <a:tc>
                  <a:txBody>
                    <a:bodyPr/>
                    <a:lstStyle/>
                    <a:p>
                      <a:r>
                        <a:rPr lang="en-US" dirty="0" smtClean="0"/>
                        <a:t>PC-A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NIC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DHCP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542841">
                <a:tc>
                  <a:txBody>
                    <a:bodyPr/>
                    <a:lstStyle/>
                    <a:p>
                      <a:r>
                        <a:rPr lang="en-US" dirty="0" smtClean="0"/>
                        <a:t>PC-B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NIC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DHCP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3" name="Audio 1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0120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519"/>
    </mc:Choice>
    <mc:Fallback>
      <p:transition spd="slow" advTm="125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Lab: </a:t>
            </a:r>
            <a:r>
              <a:rPr lang="en-US" dirty="0" smtClean="0"/>
              <a:t>Configure R1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Assign an IP address to R1</a:t>
            </a:r>
          </a:p>
          <a:p>
            <a:pPr lvl="1"/>
            <a:r>
              <a:rPr lang="en-US" dirty="0" smtClean="0"/>
              <a:t>192.168.1.1 255.255.255.0</a:t>
            </a:r>
          </a:p>
          <a:p>
            <a:r>
              <a:rPr lang="en-US" dirty="0" smtClean="0"/>
              <a:t>Exclude the first 10 addresses</a:t>
            </a:r>
          </a:p>
          <a:p>
            <a:pPr lvl="1"/>
            <a:r>
              <a:rPr lang="en-US" dirty="0"/>
              <a:t>192.168.1.1 – </a:t>
            </a:r>
            <a:r>
              <a:rPr lang="en-US" dirty="0" smtClean="0"/>
              <a:t>192.168.1.10</a:t>
            </a:r>
          </a:p>
          <a:p>
            <a:r>
              <a:rPr lang="en-US" dirty="0" smtClean="0"/>
              <a:t>Create DHCP pool</a:t>
            </a:r>
          </a:p>
          <a:p>
            <a:pPr lvl="1"/>
            <a:r>
              <a:rPr lang="en-US" dirty="0" smtClean="0"/>
              <a:t>Name: </a:t>
            </a:r>
            <a:r>
              <a:rPr lang="en-US" dirty="0" err="1" smtClean="0"/>
              <a:t>SeaSharp</a:t>
            </a:r>
            <a:endParaRPr lang="en-US" dirty="0" smtClean="0"/>
          </a:p>
          <a:p>
            <a:pPr lvl="1"/>
            <a:r>
              <a:rPr lang="en-US" dirty="0" smtClean="0"/>
              <a:t>Network: 192.168.1.1</a:t>
            </a:r>
          </a:p>
          <a:p>
            <a:pPr lvl="1"/>
            <a:r>
              <a:rPr lang="en-US" dirty="0" smtClean="0"/>
              <a:t>Subnet: 255.255.255.0</a:t>
            </a:r>
          </a:p>
          <a:p>
            <a:pPr lvl="1"/>
            <a:r>
              <a:rPr lang="en-US" dirty="0" smtClean="0"/>
              <a:t>Default gateway: 192.168.1.1</a:t>
            </a:r>
          </a:p>
          <a:p>
            <a:pPr lvl="1"/>
            <a:r>
              <a:rPr lang="en-US" dirty="0" smtClean="0"/>
              <a:t>DNS: 8.8.8.8</a:t>
            </a: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1274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22"/>
    </mc:Choice>
    <mc:Fallback>
      <p:transition spd="slow" advTm="200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Lab: </a:t>
            </a:r>
            <a:r>
              <a:rPr lang="en-US" dirty="0" smtClean="0"/>
              <a:t>Configure DHCP clients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Assign DHCP address to S1 on </a:t>
            </a:r>
            <a:r>
              <a:rPr lang="en-US" dirty="0" err="1" smtClean="0"/>
              <a:t>Vlan</a:t>
            </a:r>
            <a:r>
              <a:rPr lang="en-US" dirty="0" smtClean="0"/>
              <a:t> 1</a:t>
            </a:r>
          </a:p>
          <a:p>
            <a:r>
              <a:rPr lang="en-US" dirty="0" smtClean="0"/>
              <a:t>Assign DHCP addresses to PC-A and PC-B</a:t>
            </a: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8184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950"/>
    </mc:Choice>
    <mc:Fallback>
      <p:transition spd="slow" advTm="189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EE5818"/>
      </a:dk2>
      <a:lt2>
        <a:srgbClr val="EBEBEB"/>
      </a:lt2>
      <a:accent1>
        <a:srgbClr val="F5A408"/>
      </a:accent1>
      <a:accent2>
        <a:srgbClr val="FA731A"/>
      </a:accent2>
      <a:accent3>
        <a:srgbClr val="AB9281"/>
      </a:accent3>
      <a:accent4>
        <a:srgbClr val="A18CD0"/>
      </a:accent4>
      <a:accent5>
        <a:srgbClr val="8EBBD2"/>
      </a:accent5>
      <a:accent6>
        <a:srgbClr val="ACC995"/>
      </a:accent6>
      <a:hlink>
        <a:srgbClr val="FAC96A"/>
      </a:hlink>
      <a:folHlink>
        <a:srgbClr val="FCDB9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04000"/>
                <a:satMod val="128000"/>
                <a:lumMod val="10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68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42000"/>
                <a:hueMod val="42000"/>
                <a:satMod val="124000"/>
                <a:lumMod val="62000"/>
              </a:schemeClr>
              <a:schemeClr val="phClr">
                <a:tint val="96000"/>
                <a:satMod val="13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5A2F9111-B2DB-470C-BA56-608F9B65882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64</TotalTime>
  <Words>149</Words>
  <Application>Microsoft Office PowerPoint</Application>
  <PresentationFormat>Widescreen</PresentationFormat>
  <Paragraphs>52</Paragraphs>
  <Slides>8</Slides>
  <Notes>0</Notes>
  <HiddenSlides>0</HiddenSlides>
  <MMClips>8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Century Gothic</vt:lpstr>
      <vt:lpstr>Wingdings 3</vt:lpstr>
      <vt:lpstr>Ion</vt:lpstr>
      <vt:lpstr>Basics of DHCP: Cisco Lab</vt:lpstr>
      <vt:lpstr>Excluding Addresses From the Pool</vt:lpstr>
      <vt:lpstr>Creating a DHCP Pool</vt:lpstr>
      <vt:lpstr>Assigning a DHCP Address to an Interface</vt:lpstr>
      <vt:lpstr>Verifying DHCP</vt:lpstr>
      <vt:lpstr>Lab: Topology</vt:lpstr>
      <vt:lpstr>Lab: Configure R1</vt:lpstr>
      <vt:lpstr>Lab: Configure DHCP clients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Basics of DHCP: Cisco Lab</dc:title>
  <dc:creator>Maxwell Wenger</dc:creator>
  <cp:lastModifiedBy>Maxwell Wenger</cp:lastModifiedBy>
  <cp:revision>12</cp:revision>
  <dcterms:created xsi:type="dcterms:W3CDTF">2017-04-09T02:30:49Z</dcterms:created>
  <dcterms:modified xsi:type="dcterms:W3CDTF">2017-04-09T03:35:31Z</dcterms:modified>
</cp:coreProperties>
</file>